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26"/>
  </p:handoutMasterIdLst>
  <p:sldIdLst>
    <p:sldId id="256" r:id="rId2"/>
    <p:sldId id="262" r:id="rId3"/>
    <p:sldId id="267" r:id="rId4"/>
    <p:sldId id="273" r:id="rId5"/>
    <p:sldId id="287" r:id="rId6"/>
    <p:sldId id="277" r:id="rId7"/>
    <p:sldId id="288" r:id="rId8"/>
    <p:sldId id="295" r:id="rId9"/>
    <p:sldId id="290" r:id="rId10"/>
    <p:sldId id="298" r:id="rId11"/>
    <p:sldId id="296" r:id="rId12"/>
    <p:sldId id="299" r:id="rId13"/>
    <p:sldId id="303" r:id="rId14"/>
    <p:sldId id="308" r:id="rId15"/>
    <p:sldId id="309" r:id="rId16"/>
    <p:sldId id="307" r:id="rId17"/>
    <p:sldId id="302" r:id="rId18"/>
    <p:sldId id="293" r:id="rId19"/>
    <p:sldId id="289" r:id="rId20"/>
    <p:sldId id="291" r:id="rId21"/>
    <p:sldId id="292" r:id="rId22"/>
    <p:sldId id="306" r:id="rId23"/>
    <p:sldId id="281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BE847"/>
    <a:srgbClr val="338DC0"/>
    <a:srgbClr val="40A0C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792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89A10-8BEB-4F4E-9885-6B650F5DA715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0624-41DA-5C4A-85CF-797950C3B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0748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3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93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08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507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41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180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1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75 Bold"/>
                <a:cs typeface="Helvetica 7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75 Bold"/>
                <a:cs typeface="Helvetica 7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Helvetica 45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24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65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636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282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E231-0186-6840-B9E2-94E03E71EEA1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F528-099D-614C-A8CE-A676A9082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059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goes here.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70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E231-0186-6840-B9E2-94E03E71EEA1}" type="datetimeFigureOut">
              <a:rPr lang="en-US" smtClean="0"/>
              <a:pPr/>
              <a:t>4/2/12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070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F528-099D-614C-A8CE-A676A9082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85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bg1">
              <a:lumMod val="50000"/>
            </a:schemeClr>
          </a:solidFill>
          <a:latin typeface="Helvetica 45 Light"/>
          <a:ea typeface="+mj-ea"/>
          <a:cs typeface="Helvetica 45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>
              <a:lumMod val="50000"/>
            </a:schemeClr>
          </a:solidFill>
          <a:latin typeface="Helvetica 45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4100" y="1345595"/>
            <a:ext cx="608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Helvetica Neue Light"/>
                <a:cs typeface="Helvetica Neue Light"/>
              </a:rPr>
              <a:t>Twofish[es</a:t>
            </a:r>
            <a:r>
              <a:rPr lang="en-US" sz="48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]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7400" y="1345595"/>
            <a:ext cx="0" cy="1664305"/>
          </a:xfrm>
          <a:prstGeom prst="line">
            <a:avLst/>
          </a:prstGeom>
          <a:ln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9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Parse Tree</a:t>
            </a:r>
            <a:endParaRPr lang="en-US" dirty="0"/>
          </a:p>
        </p:txBody>
      </p:sp>
      <p:pic>
        <p:nvPicPr>
          <p:cNvPr id="8" name="Content Placeholder 7" descr="Screen shot 2012-03-31 at 1.51.00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30" b="85"/>
          <a:stretch>
            <a:fillRect/>
          </a:stretch>
        </p:blipFill>
        <p:spPr>
          <a:xfrm>
            <a:off x="228600" y="1265160"/>
            <a:ext cx="8686800" cy="4995106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[</a:t>
            </a:r>
            <a:r>
              <a:rPr lang="en-US" sz="7200" dirty="0" err="1" smtClean="0"/>
              <a:t>soho</a:t>
            </a:r>
            <a:r>
              <a:rPr lang="en-US" sz="7200" dirty="0" smtClean="0"/>
              <a:t>] + [new </a:t>
            </a:r>
            <a:r>
              <a:rPr lang="en-US" sz="7200" dirty="0" err="1" smtClean="0"/>
              <a:t>york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[</a:t>
            </a:r>
            <a:r>
              <a:rPr lang="en-US" sz="7200" dirty="0" err="1" smtClean="0"/>
              <a:t>soho</a:t>
            </a:r>
            <a:r>
              <a:rPr lang="en-US" sz="7200" dirty="0" smtClean="0"/>
              <a:t>] + [new </a:t>
            </a:r>
            <a:r>
              <a:rPr lang="en-US" sz="7200" dirty="0" err="1" smtClean="0"/>
              <a:t>york</a:t>
            </a:r>
            <a:r>
              <a:rPr lang="en-US" sz="7200" dirty="0" smtClean="0"/>
              <a:t>]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193523" y="303863"/>
            <a:ext cx="3156858" cy="605058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3619181" y="6685222"/>
            <a:ext cx="2648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parents: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(city)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(state)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2942" y="400270"/>
            <a:ext cx="2478021" cy="2796969"/>
            <a:chOff x="447608" y="400270"/>
            <a:chExt cx="2478021" cy="2796969"/>
          </a:xfrm>
        </p:grpSpPr>
        <p:grpSp>
          <p:nvGrpSpPr>
            <p:cNvPr id="7" name="Group 6"/>
            <p:cNvGrpSpPr/>
            <p:nvPr/>
          </p:nvGrpSpPr>
          <p:grpSpPr>
            <a:xfrm>
              <a:off x="447608" y="809562"/>
              <a:ext cx="2478021" cy="2387677"/>
              <a:chOff x="-1572381" y="-479349"/>
              <a:chExt cx="3144762" cy="3030111"/>
            </a:xfrm>
          </p:grpSpPr>
          <p:pic>
            <p:nvPicPr>
              <p:cNvPr id="3" name="Picture 2" descr="soho-uk-highlight.jpg"/>
              <p:cNvPicPr>
                <a:picLocks noChangeAspect="1"/>
              </p:cNvPicPr>
              <p:nvPr/>
            </p:nvPicPr>
            <p:blipFill>
              <a:blip r:embed="rId2"/>
              <a:srcRect l="18648" t="18342" r="24919" b="28748"/>
              <a:stretch>
                <a:fillRect/>
              </a:stretch>
            </p:blipFill>
            <p:spPr>
              <a:xfrm>
                <a:off x="-1408873" y="-479349"/>
                <a:ext cx="2817748" cy="204184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-1572381" y="1613350"/>
                <a:ext cx="3144762" cy="93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err="1" smtClean="0"/>
                  <a:t>london</a:t>
                </a:r>
                <a:endParaRPr lang="en-US" sz="1400" dirty="0" smtClean="0"/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kingdom</a:t>
                </a:r>
                <a:endParaRPr lang="en-US" sz="14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Soho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7608" y="3313483"/>
            <a:ext cx="2648689" cy="2879366"/>
            <a:chOff x="-3210073" y="2827907"/>
            <a:chExt cx="2648689" cy="2879366"/>
          </a:xfrm>
        </p:grpSpPr>
        <p:pic>
          <p:nvPicPr>
            <p:cNvPr id="13" name="Picture 12" descr="soho-uk-highlight.jpg"/>
            <p:cNvPicPr>
              <a:picLocks noChangeAspect="1"/>
            </p:cNvPicPr>
            <p:nvPr/>
          </p:nvPicPr>
          <p:blipFill>
            <a:blip r:embed="rId3"/>
            <a:srcRect b="19225"/>
            <a:stretch>
              <a:fillRect/>
            </a:stretch>
          </p:blipFill>
          <p:spPr>
            <a:xfrm>
              <a:off x="-2940608" y="3197239"/>
              <a:ext cx="2109759" cy="1551809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-3210073" y="2827907"/>
              <a:ext cx="2648689" cy="2879366"/>
              <a:chOff x="-3210073" y="2827907"/>
              <a:chExt cx="2648689" cy="287936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3210073" y="4753166"/>
                <a:ext cx="24780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(city)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(state)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states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3210073" y="2827907"/>
                <a:ext cx="2648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Soho</a:t>
                </a:r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-3124739" y="2827907"/>
              <a:ext cx="2478021" cy="287936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sohony.jpg"/>
          <p:cNvPicPr>
            <a:picLocks noChangeAspect="1"/>
          </p:cNvPicPr>
          <p:nvPr/>
        </p:nvPicPr>
        <p:blipFill>
          <a:blip r:embed="rId4"/>
          <a:srcRect l="7530" t="10255" r="29646" b="17807"/>
          <a:stretch>
            <a:fillRect/>
          </a:stretch>
        </p:blipFill>
        <p:spPr>
          <a:xfrm>
            <a:off x="685974" y="3682815"/>
            <a:ext cx="2179851" cy="159916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[</a:t>
            </a:r>
            <a:r>
              <a:rPr lang="en-US" sz="7200" dirty="0" err="1" smtClean="0"/>
              <a:t>soho</a:t>
            </a:r>
            <a:r>
              <a:rPr lang="en-US" sz="7200" dirty="0" smtClean="0"/>
              <a:t>] + [new </a:t>
            </a:r>
            <a:r>
              <a:rPr lang="en-US" sz="7200" dirty="0" err="1" smtClean="0"/>
              <a:t>york</a:t>
            </a:r>
            <a:r>
              <a:rPr lang="en-US" sz="7200" dirty="0" smtClean="0"/>
              <a:t>]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193523" y="303863"/>
            <a:ext cx="3156858" cy="605058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3619181" y="6685222"/>
            <a:ext cx="2648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parents: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(city)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(state)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grpSp>
        <p:nvGrpSpPr>
          <p:cNvPr id="2" name="Group 28"/>
          <p:cNvGrpSpPr/>
          <p:nvPr/>
        </p:nvGrpSpPr>
        <p:grpSpPr>
          <a:xfrm>
            <a:off x="532942" y="400270"/>
            <a:ext cx="2478021" cy="2796969"/>
            <a:chOff x="447608" y="400270"/>
            <a:chExt cx="2478021" cy="2796969"/>
          </a:xfrm>
        </p:grpSpPr>
        <p:grpSp>
          <p:nvGrpSpPr>
            <p:cNvPr id="5" name="Group 6"/>
            <p:cNvGrpSpPr/>
            <p:nvPr/>
          </p:nvGrpSpPr>
          <p:grpSpPr>
            <a:xfrm>
              <a:off x="447608" y="809562"/>
              <a:ext cx="2478021" cy="2387677"/>
              <a:chOff x="-1572381" y="-479349"/>
              <a:chExt cx="3144762" cy="3030111"/>
            </a:xfrm>
          </p:grpSpPr>
          <p:pic>
            <p:nvPicPr>
              <p:cNvPr id="3" name="Picture 2" descr="soho-uk-highlight.jpg"/>
              <p:cNvPicPr>
                <a:picLocks noChangeAspect="1"/>
              </p:cNvPicPr>
              <p:nvPr/>
            </p:nvPicPr>
            <p:blipFill>
              <a:blip r:embed="rId2"/>
              <a:srcRect l="18648" t="18342" r="24919" b="28748"/>
              <a:stretch>
                <a:fillRect/>
              </a:stretch>
            </p:blipFill>
            <p:spPr>
              <a:xfrm>
                <a:off x="-1408873" y="-479349"/>
                <a:ext cx="2817748" cy="204184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-1572381" y="1613350"/>
                <a:ext cx="3144762" cy="93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err="1" smtClean="0"/>
                  <a:t>london</a:t>
                </a:r>
                <a:endParaRPr lang="en-US" sz="1400" dirty="0" smtClean="0"/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kingdom</a:t>
                </a:r>
                <a:endParaRPr lang="en-US" sz="14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Soho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447608" y="3313483"/>
            <a:ext cx="2648689" cy="2879366"/>
            <a:chOff x="-3210073" y="2827907"/>
            <a:chExt cx="2648689" cy="2879366"/>
          </a:xfrm>
        </p:grpSpPr>
        <p:grpSp>
          <p:nvGrpSpPr>
            <p:cNvPr id="8" name="Group 26"/>
            <p:cNvGrpSpPr/>
            <p:nvPr/>
          </p:nvGrpSpPr>
          <p:grpSpPr>
            <a:xfrm>
              <a:off x="-3210073" y="2827907"/>
              <a:ext cx="2648689" cy="2879366"/>
              <a:chOff x="-3210073" y="2827907"/>
              <a:chExt cx="2648689" cy="287936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3210073" y="4753166"/>
                <a:ext cx="24780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(city)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(state)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states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3210073" y="2827907"/>
                <a:ext cx="2648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Soho</a:t>
                </a:r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-3124739" y="2827907"/>
              <a:ext cx="2478021" cy="287936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84951" y="278190"/>
            <a:ext cx="4717143" cy="605058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2-03-31 at 2.06.52 PM.png"/>
          <p:cNvPicPr>
            <a:picLocks noChangeAspect="1"/>
          </p:cNvPicPr>
          <p:nvPr/>
        </p:nvPicPr>
        <p:blipFill>
          <a:blip r:embed="rId3"/>
          <a:srcRect l="12811" t="14457" r="12992"/>
          <a:stretch>
            <a:fillRect/>
          </a:stretch>
        </p:blipFill>
        <p:spPr>
          <a:xfrm>
            <a:off x="6856713" y="3858384"/>
            <a:ext cx="1667716" cy="1408651"/>
          </a:xfrm>
          <a:prstGeom prst="rect">
            <a:avLst/>
          </a:prstGeom>
        </p:spPr>
      </p:pic>
      <p:grpSp>
        <p:nvGrpSpPr>
          <p:cNvPr id="25" name="Group 28"/>
          <p:cNvGrpSpPr/>
          <p:nvPr/>
        </p:nvGrpSpPr>
        <p:grpSpPr>
          <a:xfrm>
            <a:off x="4410760" y="400270"/>
            <a:ext cx="1963430" cy="2796969"/>
            <a:chOff x="447608" y="400270"/>
            <a:chExt cx="2478021" cy="2796969"/>
          </a:xfrm>
        </p:grpSpPr>
        <p:sp>
          <p:nvSpPr>
            <p:cNvPr id="28" name="TextBox 27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 (city)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 descr="Screen shot 2012-03-31 at 2.12.28 PM.png"/>
          <p:cNvPicPr>
            <a:picLocks noChangeAspect="1"/>
          </p:cNvPicPr>
          <p:nvPr/>
        </p:nvPicPr>
        <p:blipFill>
          <a:blip r:embed="rId4"/>
          <a:srcRect l="19102" t="16251" r="11711" b="13477"/>
          <a:stretch>
            <a:fillRect/>
          </a:stretch>
        </p:blipFill>
        <p:spPr>
          <a:xfrm>
            <a:off x="4517269" y="942573"/>
            <a:ext cx="1700277" cy="1516001"/>
          </a:xfrm>
          <a:prstGeom prst="rect">
            <a:avLst/>
          </a:prstGeom>
        </p:spPr>
      </p:pic>
      <p:grpSp>
        <p:nvGrpSpPr>
          <p:cNvPr id="43" name="Group 28"/>
          <p:cNvGrpSpPr/>
          <p:nvPr/>
        </p:nvGrpSpPr>
        <p:grpSpPr>
          <a:xfrm>
            <a:off x="6720181" y="400270"/>
            <a:ext cx="1963430" cy="2796969"/>
            <a:chOff x="447608" y="400270"/>
            <a:chExt cx="2478021" cy="2796969"/>
          </a:xfrm>
        </p:grpSpPr>
        <p:sp>
          <p:nvSpPr>
            <p:cNvPr id="44" name="TextBox 43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 (state)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28"/>
          <p:cNvGrpSpPr/>
          <p:nvPr/>
        </p:nvGrpSpPr>
        <p:grpSpPr>
          <a:xfrm>
            <a:off x="4410760" y="3395880"/>
            <a:ext cx="1963430" cy="2796969"/>
            <a:chOff x="447608" y="400270"/>
            <a:chExt cx="2478021" cy="2796969"/>
          </a:xfrm>
        </p:grpSpPr>
        <p:sp>
          <p:nvSpPr>
            <p:cNvPr id="47" name="TextBox 46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York, TX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28"/>
          <p:cNvGrpSpPr/>
          <p:nvPr/>
        </p:nvGrpSpPr>
        <p:grpSpPr>
          <a:xfrm>
            <a:off x="6708856" y="3395880"/>
            <a:ext cx="1963430" cy="2796969"/>
            <a:chOff x="447608" y="400270"/>
            <a:chExt cx="2478021" cy="2796969"/>
          </a:xfrm>
        </p:grpSpPr>
        <p:sp>
          <p:nvSpPr>
            <p:cNvPr id="50" name="TextBox 49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York, IA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10761" y="2458574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(state)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708856" y="2458575"/>
            <a:ext cx="196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708856" y="5272837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err="1" smtClean="0"/>
              <a:t>iowa</a:t>
            </a:r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410761" y="5314929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err="1" smtClean="0"/>
              <a:t>texas</a:t>
            </a:r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pic>
        <p:nvPicPr>
          <p:cNvPr id="38" name="Picture 37" descr="sohony.jpg"/>
          <p:cNvPicPr>
            <a:picLocks noChangeAspect="1"/>
          </p:cNvPicPr>
          <p:nvPr/>
        </p:nvPicPr>
        <p:blipFill>
          <a:blip r:embed="rId5"/>
          <a:srcRect l="7530" t="10255" r="29646" b="17807"/>
          <a:stretch>
            <a:fillRect/>
          </a:stretch>
        </p:blipFill>
        <p:spPr>
          <a:xfrm>
            <a:off x="685974" y="3682815"/>
            <a:ext cx="2179851" cy="1599162"/>
          </a:xfrm>
          <a:prstGeom prst="rect">
            <a:avLst/>
          </a:prstGeom>
        </p:spPr>
      </p:pic>
      <p:pic>
        <p:nvPicPr>
          <p:cNvPr id="40" name="Picture 39" descr="Screen shot 2012-04-01 at 8.46.03 AM.png"/>
          <p:cNvPicPr>
            <a:picLocks noChangeAspect="1"/>
          </p:cNvPicPr>
          <p:nvPr/>
        </p:nvPicPr>
        <p:blipFill>
          <a:blip r:embed="rId6"/>
          <a:srcRect l="17187" t="11011" r="24804" b="13090"/>
          <a:stretch>
            <a:fillRect/>
          </a:stretch>
        </p:blipFill>
        <p:spPr>
          <a:xfrm>
            <a:off x="6820428" y="3858384"/>
            <a:ext cx="1735458" cy="1456545"/>
          </a:xfrm>
          <a:prstGeom prst="rect">
            <a:avLst/>
          </a:prstGeom>
        </p:spPr>
      </p:pic>
      <p:pic>
        <p:nvPicPr>
          <p:cNvPr id="41" name="Picture 40" descr="Screen shot 2012-04-01 at 8.48.45 AM.png"/>
          <p:cNvPicPr>
            <a:picLocks noChangeAspect="1"/>
          </p:cNvPicPr>
          <p:nvPr/>
        </p:nvPicPr>
        <p:blipFill>
          <a:blip r:embed="rId7"/>
          <a:srcRect t="-11764" b="-13238"/>
          <a:stretch>
            <a:fillRect/>
          </a:stretch>
        </p:blipFill>
        <p:spPr>
          <a:xfrm>
            <a:off x="4523612" y="3858384"/>
            <a:ext cx="1754409" cy="1456545"/>
          </a:xfrm>
          <a:prstGeom prst="rect">
            <a:avLst/>
          </a:prstGeom>
        </p:spPr>
      </p:pic>
      <p:pic>
        <p:nvPicPr>
          <p:cNvPr id="42" name="Picture 41" descr="nystate,ho.jpg"/>
          <p:cNvPicPr>
            <a:picLocks noChangeAspect="1"/>
          </p:cNvPicPr>
          <p:nvPr/>
        </p:nvPicPr>
        <p:blipFill>
          <a:blip r:embed="rId8"/>
          <a:srcRect r="6171"/>
          <a:stretch>
            <a:fillRect/>
          </a:stretch>
        </p:blipFill>
        <p:spPr>
          <a:xfrm>
            <a:off x="6864226" y="866363"/>
            <a:ext cx="1696488" cy="15594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[</a:t>
            </a:r>
            <a:r>
              <a:rPr lang="en-US" sz="7200" dirty="0" err="1" smtClean="0"/>
              <a:t>soho</a:t>
            </a:r>
            <a:r>
              <a:rPr lang="en-US" sz="7200" dirty="0" smtClean="0"/>
              <a:t>] + [new </a:t>
            </a:r>
            <a:r>
              <a:rPr lang="en-US" sz="7200" dirty="0" err="1" smtClean="0"/>
              <a:t>york</a:t>
            </a:r>
            <a:r>
              <a:rPr lang="en-US" sz="7200" dirty="0" smtClean="0"/>
              <a:t>]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193523" y="303863"/>
            <a:ext cx="3156858" cy="605058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3619181" y="6685222"/>
            <a:ext cx="2648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parents: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(city)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(state)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grpSp>
        <p:nvGrpSpPr>
          <p:cNvPr id="2" name="Group 28"/>
          <p:cNvGrpSpPr/>
          <p:nvPr/>
        </p:nvGrpSpPr>
        <p:grpSpPr>
          <a:xfrm>
            <a:off x="532942" y="400270"/>
            <a:ext cx="2478021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grpSp>
          <p:nvGrpSpPr>
            <p:cNvPr id="5" name="Group 6"/>
            <p:cNvGrpSpPr/>
            <p:nvPr/>
          </p:nvGrpSpPr>
          <p:grpSpPr>
            <a:xfrm>
              <a:off x="447608" y="809562"/>
              <a:ext cx="2478021" cy="2387677"/>
              <a:chOff x="-1572381" y="-479349"/>
              <a:chExt cx="3144762" cy="3030111"/>
            </a:xfrm>
            <a:grpFill/>
          </p:grpSpPr>
          <p:pic>
            <p:nvPicPr>
              <p:cNvPr id="3" name="Picture 2" descr="soho-uk-highlight.jpg"/>
              <p:cNvPicPr>
                <a:picLocks noChangeAspect="1"/>
              </p:cNvPicPr>
              <p:nvPr/>
            </p:nvPicPr>
            <p:blipFill>
              <a:blip r:embed="rId2"/>
              <a:srcRect l="18648" t="18342" r="24919" b="28748"/>
              <a:stretch>
                <a:fillRect/>
              </a:stretch>
            </p:blipFill>
            <p:spPr>
              <a:xfrm>
                <a:off x="-1408873" y="-479349"/>
                <a:ext cx="2817748" cy="2041846"/>
              </a:xfrm>
              <a:prstGeom prst="rect">
                <a:avLst/>
              </a:prstGeom>
              <a:grp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-1572381" y="1613350"/>
                <a:ext cx="3144762" cy="93741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err="1" smtClean="0"/>
                  <a:t>london</a:t>
                </a:r>
                <a:endParaRPr lang="en-US" sz="1400" dirty="0" smtClean="0"/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kingdom</a:t>
                </a:r>
                <a:endParaRPr lang="en-US" sz="14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Soho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447608" y="3313483"/>
            <a:ext cx="2648689" cy="2879366"/>
            <a:chOff x="-3210073" y="2827907"/>
            <a:chExt cx="2648689" cy="2879366"/>
          </a:xfrm>
        </p:grpSpPr>
        <p:grpSp>
          <p:nvGrpSpPr>
            <p:cNvPr id="8" name="Group 26"/>
            <p:cNvGrpSpPr/>
            <p:nvPr/>
          </p:nvGrpSpPr>
          <p:grpSpPr>
            <a:xfrm>
              <a:off x="-3210073" y="2827907"/>
              <a:ext cx="2648689" cy="2879366"/>
              <a:chOff x="-3210073" y="2827907"/>
              <a:chExt cx="2648689" cy="287936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3210073" y="4753166"/>
                <a:ext cx="24780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(city)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(state)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states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3210073" y="2827907"/>
                <a:ext cx="2648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Soho</a:t>
                </a:r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-3124739" y="2827907"/>
              <a:ext cx="2478021" cy="2879366"/>
            </a:xfrm>
            <a:prstGeom prst="rect">
              <a:avLst/>
            </a:prstGeom>
            <a:noFill/>
            <a:ln w="50800">
              <a:solidFill>
                <a:srgbClr val="9BE8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84951" y="278190"/>
            <a:ext cx="4717143" cy="605058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2-03-31 at 2.06.52 PM.png"/>
          <p:cNvPicPr>
            <a:picLocks noChangeAspect="1"/>
          </p:cNvPicPr>
          <p:nvPr/>
        </p:nvPicPr>
        <p:blipFill>
          <a:blip r:embed="rId3"/>
          <a:srcRect l="12811" t="14457" r="12992"/>
          <a:stretch>
            <a:fillRect/>
          </a:stretch>
        </p:blipFill>
        <p:spPr>
          <a:xfrm>
            <a:off x="6856713" y="3858384"/>
            <a:ext cx="1667716" cy="1408651"/>
          </a:xfrm>
          <a:prstGeom prst="rect">
            <a:avLst/>
          </a:prstGeom>
        </p:spPr>
      </p:pic>
      <p:grpSp>
        <p:nvGrpSpPr>
          <p:cNvPr id="9" name="Group 28"/>
          <p:cNvGrpSpPr/>
          <p:nvPr/>
        </p:nvGrpSpPr>
        <p:grpSpPr>
          <a:xfrm>
            <a:off x="4410760" y="400270"/>
            <a:ext cx="1963430" cy="2796969"/>
            <a:chOff x="447608" y="400270"/>
            <a:chExt cx="2478021" cy="2796969"/>
          </a:xfrm>
        </p:grpSpPr>
        <p:sp>
          <p:nvSpPr>
            <p:cNvPr id="28" name="TextBox 27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 (city)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noFill/>
            <a:ln w="50800">
              <a:solidFill>
                <a:srgbClr val="9BE8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 descr="Screen shot 2012-03-31 at 2.12.28 PM.png"/>
          <p:cNvPicPr>
            <a:picLocks noChangeAspect="1"/>
          </p:cNvPicPr>
          <p:nvPr/>
        </p:nvPicPr>
        <p:blipFill>
          <a:blip r:embed="rId4"/>
          <a:srcRect l="19102" t="16251" r="11711" b="13477"/>
          <a:stretch>
            <a:fillRect/>
          </a:stretch>
        </p:blipFill>
        <p:spPr>
          <a:xfrm>
            <a:off x="4517269" y="942573"/>
            <a:ext cx="1700277" cy="1516001"/>
          </a:xfrm>
          <a:prstGeom prst="rect">
            <a:avLst/>
          </a:prstGeom>
        </p:spPr>
      </p:pic>
      <p:grpSp>
        <p:nvGrpSpPr>
          <p:cNvPr id="10" name="Group 28"/>
          <p:cNvGrpSpPr/>
          <p:nvPr/>
        </p:nvGrpSpPr>
        <p:grpSpPr>
          <a:xfrm>
            <a:off x="6720181" y="400270"/>
            <a:ext cx="1963430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sp>
          <p:nvSpPr>
            <p:cNvPr id="44" name="TextBox 43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 (state)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4410760" y="3395880"/>
            <a:ext cx="1963430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York, TX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8"/>
          <p:cNvGrpSpPr/>
          <p:nvPr/>
        </p:nvGrpSpPr>
        <p:grpSpPr>
          <a:xfrm>
            <a:off x="6708856" y="3395880"/>
            <a:ext cx="1963430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sp>
          <p:nvSpPr>
            <p:cNvPr id="50" name="TextBox 49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York, IA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10761" y="2458574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(state)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708856" y="2458575"/>
            <a:ext cx="196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708856" y="5272837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err="1" smtClean="0"/>
              <a:t>iowa</a:t>
            </a:r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410761" y="5314929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err="1" smtClean="0"/>
              <a:t>texas</a:t>
            </a:r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pic>
        <p:nvPicPr>
          <p:cNvPr id="38" name="Picture 37" descr="sohony.jpg"/>
          <p:cNvPicPr>
            <a:picLocks noChangeAspect="1"/>
          </p:cNvPicPr>
          <p:nvPr/>
        </p:nvPicPr>
        <p:blipFill>
          <a:blip r:embed="rId5"/>
          <a:srcRect l="7530" t="10255" r="29646" b="17807"/>
          <a:stretch>
            <a:fillRect/>
          </a:stretch>
        </p:blipFill>
        <p:spPr>
          <a:xfrm>
            <a:off x="685974" y="3682815"/>
            <a:ext cx="2179851" cy="1599162"/>
          </a:xfrm>
          <a:prstGeom prst="rect">
            <a:avLst/>
          </a:prstGeom>
        </p:spPr>
      </p:pic>
      <p:pic>
        <p:nvPicPr>
          <p:cNvPr id="40" name="Picture 39" descr="Screen shot 2012-04-01 at 8.46.03 AM.png"/>
          <p:cNvPicPr>
            <a:picLocks noChangeAspect="1"/>
          </p:cNvPicPr>
          <p:nvPr/>
        </p:nvPicPr>
        <p:blipFill>
          <a:blip r:embed="rId6"/>
          <a:srcRect l="17187" t="11011" r="24804" b="13090"/>
          <a:stretch>
            <a:fillRect/>
          </a:stretch>
        </p:blipFill>
        <p:spPr>
          <a:xfrm>
            <a:off x="6820428" y="3858384"/>
            <a:ext cx="1735458" cy="1456545"/>
          </a:xfrm>
          <a:prstGeom prst="rect">
            <a:avLst/>
          </a:prstGeom>
        </p:spPr>
      </p:pic>
      <p:pic>
        <p:nvPicPr>
          <p:cNvPr id="41" name="Picture 40" descr="Screen shot 2012-04-01 at 8.48.45 AM.png"/>
          <p:cNvPicPr>
            <a:picLocks noChangeAspect="1"/>
          </p:cNvPicPr>
          <p:nvPr/>
        </p:nvPicPr>
        <p:blipFill>
          <a:blip r:embed="rId7"/>
          <a:srcRect t="-11764" b="-13238"/>
          <a:stretch>
            <a:fillRect/>
          </a:stretch>
        </p:blipFill>
        <p:spPr>
          <a:xfrm>
            <a:off x="4523612" y="3858384"/>
            <a:ext cx="1754409" cy="1456545"/>
          </a:xfrm>
          <a:prstGeom prst="rect">
            <a:avLst/>
          </a:prstGeom>
        </p:spPr>
      </p:pic>
      <p:pic>
        <p:nvPicPr>
          <p:cNvPr id="42" name="Picture 41" descr="nystate,ho.jpg"/>
          <p:cNvPicPr>
            <a:picLocks noChangeAspect="1"/>
          </p:cNvPicPr>
          <p:nvPr/>
        </p:nvPicPr>
        <p:blipFill>
          <a:blip r:embed="rId8"/>
          <a:srcRect r="6171"/>
          <a:stretch>
            <a:fillRect/>
          </a:stretch>
        </p:blipFill>
        <p:spPr>
          <a:xfrm>
            <a:off x="6864226" y="866363"/>
            <a:ext cx="1696488" cy="15594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[</a:t>
            </a:r>
            <a:r>
              <a:rPr lang="en-US" sz="7200" dirty="0" err="1" smtClean="0"/>
              <a:t>soho</a:t>
            </a:r>
            <a:r>
              <a:rPr lang="en-US" sz="7200" dirty="0" smtClean="0"/>
              <a:t>] + [new </a:t>
            </a:r>
            <a:r>
              <a:rPr lang="en-US" sz="7200" dirty="0" err="1" smtClean="0"/>
              <a:t>york</a:t>
            </a:r>
            <a:r>
              <a:rPr lang="en-US" sz="7200" dirty="0" smtClean="0"/>
              <a:t>]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193523" y="303863"/>
            <a:ext cx="3156858" cy="605058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3619181" y="6685222"/>
            <a:ext cx="2648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parents: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(city)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(state)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grpSp>
        <p:nvGrpSpPr>
          <p:cNvPr id="2" name="Group 28"/>
          <p:cNvGrpSpPr/>
          <p:nvPr/>
        </p:nvGrpSpPr>
        <p:grpSpPr>
          <a:xfrm>
            <a:off x="532942" y="400270"/>
            <a:ext cx="2478021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grpSp>
          <p:nvGrpSpPr>
            <p:cNvPr id="5" name="Group 6"/>
            <p:cNvGrpSpPr/>
            <p:nvPr/>
          </p:nvGrpSpPr>
          <p:grpSpPr>
            <a:xfrm>
              <a:off x="447608" y="809562"/>
              <a:ext cx="2478021" cy="2387677"/>
              <a:chOff x="-1572381" y="-479349"/>
              <a:chExt cx="3144762" cy="3030111"/>
            </a:xfrm>
            <a:grpFill/>
          </p:grpSpPr>
          <p:pic>
            <p:nvPicPr>
              <p:cNvPr id="3" name="Picture 2" descr="soho-uk-highlight.jpg"/>
              <p:cNvPicPr>
                <a:picLocks noChangeAspect="1"/>
              </p:cNvPicPr>
              <p:nvPr/>
            </p:nvPicPr>
            <p:blipFill>
              <a:blip r:embed="rId2"/>
              <a:srcRect l="18648" t="18342" r="24919" b="28748"/>
              <a:stretch>
                <a:fillRect/>
              </a:stretch>
            </p:blipFill>
            <p:spPr>
              <a:xfrm>
                <a:off x="-1408873" y="-479349"/>
                <a:ext cx="2817748" cy="2041846"/>
              </a:xfrm>
              <a:prstGeom prst="rect">
                <a:avLst/>
              </a:prstGeom>
              <a:grp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-1572381" y="1613350"/>
                <a:ext cx="3144762" cy="93741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err="1" smtClean="0"/>
                  <a:t>london</a:t>
                </a:r>
                <a:endParaRPr lang="en-US" sz="1400" dirty="0" smtClean="0"/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kingdom</a:t>
                </a:r>
                <a:endParaRPr lang="en-US" sz="14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Soho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447608" y="3313483"/>
            <a:ext cx="2648689" cy="2879366"/>
            <a:chOff x="-3210073" y="2827907"/>
            <a:chExt cx="2648689" cy="2879366"/>
          </a:xfrm>
        </p:grpSpPr>
        <p:grpSp>
          <p:nvGrpSpPr>
            <p:cNvPr id="8" name="Group 26"/>
            <p:cNvGrpSpPr/>
            <p:nvPr/>
          </p:nvGrpSpPr>
          <p:grpSpPr>
            <a:xfrm>
              <a:off x="-3210073" y="2827907"/>
              <a:ext cx="2648689" cy="2879366"/>
              <a:chOff x="-3210073" y="2827907"/>
              <a:chExt cx="2648689" cy="287936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3210073" y="4753166"/>
                <a:ext cx="24780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parents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(city)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new </a:t>
                </a:r>
                <a:r>
                  <a:rPr lang="en-US" sz="1400" dirty="0" err="1" smtClean="0"/>
                  <a:t>york</a:t>
                </a:r>
                <a:r>
                  <a:rPr lang="en-US" sz="1400" dirty="0" smtClean="0"/>
                  <a:t> (state)</a:t>
                </a:r>
              </a:p>
              <a:p>
                <a:pPr lvl="1">
                  <a:buFont typeface="Arial"/>
                  <a:buChar char="•"/>
                </a:pPr>
                <a:r>
                  <a:rPr lang="en-US" sz="1400" dirty="0" smtClean="0"/>
                  <a:t>united states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3210073" y="2827907"/>
                <a:ext cx="2648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Soho</a:t>
                </a:r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-3124739" y="2827907"/>
              <a:ext cx="2478021" cy="2879366"/>
            </a:xfrm>
            <a:prstGeom prst="rect">
              <a:avLst/>
            </a:prstGeom>
            <a:noFill/>
            <a:ln w="50800">
              <a:solidFill>
                <a:srgbClr val="9BE8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84951" y="278190"/>
            <a:ext cx="4717143" cy="605058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2-03-31 at 2.06.52 PM.png"/>
          <p:cNvPicPr>
            <a:picLocks noChangeAspect="1"/>
          </p:cNvPicPr>
          <p:nvPr/>
        </p:nvPicPr>
        <p:blipFill>
          <a:blip r:embed="rId3"/>
          <a:srcRect l="12811" t="14457" r="12992"/>
          <a:stretch>
            <a:fillRect/>
          </a:stretch>
        </p:blipFill>
        <p:spPr>
          <a:xfrm>
            <a:off x="6856713" y="3858384"/>
            <a:ext cx="1667716" cy="1408651"/>
          </a:xfrm>
          <a:prstGeom prst="rect">
            <a:avLst/>
          </a:prstGeom>
        </p:spPr>
      </p:pic>
      <p:pic>
        <p:nvPicPr>
          <p:cNvPr id="39" name="Picture 38" descr="Screen shot 2012-03-31 at 2.12.28 PM.png"/>
          <p:cNvPicPr>
            <a:picLocks noChangeAspect="1"/>
          </p:cNvPicPr>
          <p:nvPr/>
        </p:nvPicPr>
        <p:blipFill>
          <a:blip r:embed="rId4"/>
          <a:srcRect l="19102" t="16251" r="11711" b="13477"/>
          <a:stretch>
            <a:fillRect/>
          </a:stretch>
        </p:blipFill>
        <p:spPr>
          <a:xfrm>
            <a:off x="4517269" y="942573"/>
            <a:ext cx="1700277" cy="1516001"/>
          </a:xfrm>
          <a:prstGeom prst="rect">
            <a:avLst/>
          </a:prstGeom>
        </p:spPr>
      </p:pic>
      <p:grpSp>
        <p:nvGrpSpPr>
          <p:cNvPr id="10" name="Group 28"/>
          <p:cNvGrpSpPr/>
          <p:nvPr/>
        </p:nvGrpSpPr>
        <p:grpSpPr>
          <a:xfrm>
            <a:off x="6720181" y="400270"/>
            <a:ext cx="1963430" cy="2796969"/>
            <a:chOff x="447608" y="400270"/>
            <a:chExt cx="2478021" cy="2796969"/>
          </a:xfrm>
          <a:noFill/>
        </p:grpSpPr>
        <p:sp>
          <p:nvSpPr>
            <p:cNvPr id="44" name="TextBox 43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  <a:ln w="508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 (state)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 w="50800">
              <a:solidFill>
                <a:srgbClr val="9BE847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4410760" y="3395880"/>
            <a:ext cx="1963430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sp>
          <p:nvSpPr>
            <p:cNvPr id="47" name="TextBox 46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York, TX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8"/>
          <p:cNvGrpSpPr/>
          <p:nvPr/>
        </p:nvGrpSpPr>
        <p:grpSpPr>
          <a:xfrm>
            <a:off x="6708856" y="3395880"/>
            <a:ext cx="1963430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sp>
          <p:nvSpPr>
            <p:cNvPr id="50" name="TextBox 49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York, IA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10761" y="2458574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new </a:t>
            </a:r>
            <a:r>
              <a:rPr lang="en-US" sz="1400" dirty="0" err="1" smtClean="0"/>
              <a:t>york</a:t>
            </a:r>
            <a:r>
              <a:rPr lang="en-US" sz="1400" dirty="0" smtClean="0"/>
              <a:t> (state)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708856" y="2458575"/>
            <a:ext cx="196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708856" y="5272837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err="1" smtClean="0"/>
              <a:t>iowa</a:t>
            </a:r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410761" y="5314929"/>
            <a:ext cx="196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</a:t>
            </a:r>
          </a:p>
          <a:p>
            <a:pPr lvl="1">
              <a:buFont typeface="Arial"/>
              <a:buChar char="•"/>
            </a:pPr>
            <a:r>
              <a:rPr lang="en-US" sz="1400" dirty="0" err="1" smtClean="0"/>
              <a:t>texas</a:t>
            </a:r>
            <a:endParaRPr lang="en-US" sz="1400" dirty="0" smtClean="0"/>
          </a:p>
          <a:p>
            <a:pPr lvl="1">
              <a:buFont typeface="Arial"/>
              <a:buChar char="•"/>
            </a:pPr>
            <a:r>
              <a:rPr lang="en-US" sz="1400" dirty="0" smtClean="0"/>
              <a:t>united states</a:t>
            </a:r>
            <a:endParaRPr lang="en-US" sz="1400" dirty="0"/>
          </a:p>
        </p:txBody>
      </p:sp>
      <p:pic>
        <p:nvPicPr>
          <p:cNvPr id="38" name="Picture 37" descr="sohony.jpg"/>
          <p:cNvPicPr>
            <a:picLocks noChangeAspect="1"/>
          </p:cNvPicPr>
          <p:nvPr/>
        </p:nvPicPr>
        <p:blipFill>
          <a:blip r:embed="rId5"/>
          <a:srcRect l="7530" t="10255" r="29646" b="17807"/>
          <a:stretch>
            <a:fillRect/>
          </a:stretch>
        </p:blipFill>
        <p:spPr>
          <a:xfrm>
            <a:off x="685974" y="3682815"/>
            <a:ext cx="2179851" cy="1599162"/>
          </a:xfrm>
          <a:prstGeom prst="rect">
            <a:avLst/>
          </a:prstGeom>
        </p:spPr>
      </p:pic>
      <p:pic>
        <p:nvPicPr>
          <p:cNvPr id="40" name="Picture 39" descr="Screen shot 2012-04-01 at 8.46.03 AM.png"/>
          <p:cNvPicPr>
            <a:picLocks noChangeAspect="1"/>
          </p:cNvPicPr>
          <p:nvPr/>
        </p:nvPicPr>
        <p:blipFill>
          <a:blip r:embed="rId6"/>
          <a:srcRect l="17187" t="11011" r="24804" b="13090"/>
          <a:stretch>
            <a:fillRect/>
          </a:stretch>
        </p:blipFill>
        <p:spPr>
          <a:xfrm>
            <a:off x="6820428" y="3858384"/>
            <a:ext cx="1735458" cy="1456545"/>
          </a:xfrm>
          <a:prstGeom prst="rect">
            <a:avLst/>
          </a:prstGeom>
        </p:spPr>
      </p:pic>
      <p:pic>
        <p:nvPicPr>
          <p:cNvPr id="41" name="Picture 40" descr="Screen shot 2012-04-01 at 8.48.45 AM.png"/>
          <p:cNvPicPr>
            <a:picLocks noChangeAspect="1"/>
          </p:cNvPicPr>
          <p:nvPr/>
        </p:nvPicPr>
        <p:blipFill>
          <a:blip r:embed="rId7"/>
          <a:srcRect t="-11764" b="-13238"/>
          <a:stretch>
            <a:fillRect/>
          </a:stretch>
        </p:blipFill>
        <p:spPr>
          <a:xfrm>
            <a:off x="4523612" y="3858384"/>
            <a:ext cx="1754409" cy="1456545"/>
          </a:xfrm>
          <a:prstGeom prst="rect">
            <a:avLst/>
          </a:prstGeom>
        </p:spPr>
      </p:pic>
      <p:pic>
        <p:nvPicPr>
          <p:cNvPr id="42" name="Picture 41" descr="nystate,ho.jpg"/>
          <p:cNvPicPr>
            <a:picLocks noChangeAspect="1"/>
          </p:cNvPicPr>
          <p:nvPr/>
        </p:nvPicPr>
        <p:blipFill>
          <a:blip r:embed="rId8"/>
          <a:srcRect r="6171"/>
          <a:stretch>
            <a:fillRect/>
          </a:stretch>
        </p:blipFill>
        <p:spPr>
          <a:xfrm>
            <a:off x="6864226" y="866363"/>
            <a:ext cx="1696488" cy="1559422"/>
          </a:xfrm>
          <a:prstGeom prst="rect">
            <a:avLst/>
          </a:prstGeom>
        </p:spPr>
      </p:pic>
      <p:grpSp>
        <p:nvGrpSpPr>
          <p:cNvPr id="52" name="Group 28"/>
          <p:cNvGrpSpPr/>
          <p:nvPr/>
        </p:nvGrpSpPr>
        <p:grpSpPr>
          <a:xfrm>
            <a:off x="4410760" y="400270"/>
            <a:ext cx="1963430" cy="2796969"/>
            <a:chOff x="447608" y="400270"/>
            <a:chExt cx="2478021" cy="2796969"/>
          </a:xfrm>
          <a:solidFill>
            <a:schemeClr val="bg1">
              <a:alpha val="60000"/>
            </a:schemeClr>
          </a:solidFill>
        </p:grpSpPr>
        <p:sp>
          <p:nvSpPr>
            <p:cNvPr id="53" name="TextBox 52"/>
            <p:cNvSpPr txBox="1"/>
            <p:nvPr/>
          </p:nvSpPr>
          <p:spPr>
            <a:xfrm>
              <a:off x="447608" y="400270"/>
              <a:ext cx="2478021" cy="369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York (city)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7608" y="400270"/>
              <a:ext cx="2478021" cy="2796969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Done!</a:t>
            </a:r>
            <a:endParaRPr lang="en-US" dirty="0" smtClean="0"/>
          </a:p>
        </p:txBody>
      </p:sp>
      <p:pic>
        <p:nvPicPr>
          <p:cNvPr id="5" name="Content Placeholder 4" descr="Screen shot 2012-04-02 at 8.11.4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39" r="-1239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5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Postal Codes = Hack</a:t>
            </a:r>
            <a:endParaRPr lang="en-US" dirty="0"/>
          </a:p>
        </p:txBody>
      </p:sp>
      <p:pic>
        <p:nvPicPr>
          <p:cNvPr id="7" name="Picture 6" descr="USPS-Mr-Zip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01" y="1594195"/>
            <a:ext cx="5978543" cy="3981709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2116667" y="1333637"/>
            <a:ext cx="5022604" cy="4762908"/>
          </a:xfrm>
          <a:prstGeom prst="noSmoking">
            <a:avLst>
              <a:gd name="adj" fmla="val 65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5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Launching Thursday!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2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API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2620" y="1600200"/>
            <a:ext cx="8229600" cy="45259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>
                    <a:lumMod val="50000"/>
                    <a:alpha val="49000"/>
                  </a:schemeClr>
                </a:solidFill>
              </a:rPr>
              <a:t>https://foursquare.com/v2/venues/search</a:t>
            </a:r>
          </a:p>
          <a:p>
            <a:pPr marL="342900" indent="-342900"/>
            <a:r>
              <a:rPr lang="en-US" sz="3200" dirty="0" smtClean="0">
                <a:solidFill>
                  <a:schemeClr val="bg1">
                    <a:lumMod val="50000"/>
                    <a:alpha val="49000"/>
                  </a:schemeClr>
                </a:solidFill>
              </a:rPr>
              <a:t>	?query=</a:t>
            </a:r>
            <a:r>
              <a:rPr lang="en-US" sz="3200" dirty="0" err="1" smtClean="0">
                <a:solidFill>
                  <a:schemeClr val="bg1">
                    <a:lumMod val="50000"/>
                    <a:alpha val="49000"/>
                  </a:schemeClr>
                </a:solidFill>
              </a:rPr>
              <a:t>pizza&amp;</a:t>
            </a:r>
            <a:r>
              <a:rPr lang="en-US" sz="3200" b="1" dirty="0" err="1" smtClean="0"/>
              <a:t>ll</a:t>
            </a:r>
            <a:r>
              <a:rPr lang="en-US" sz="3200" b="1" dirty="0" smtClean="0"/>
              <a:t>=40.74,-74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dirty="0" smtClean="0">
                <a:solidFill>
                  <a:schemeClr val="bg1">
                    <a:lumMod val="50000"/>
                    <a:alpha val="49000"/>
                  </a:schemeClr>
                </a:solidFill>
              </a:rPr>
              <a:t>https://foursquare.com/v2/venues/search</a:t>
            </a:r>
          </a:p>
          <a:p>
            <a:pPr marL="342900" indent="-342900"/>
            <a:r>
              <a:rPr lang="en-US" sz="3200" dirty="0" smtClean="0">
                <a:solidFill>
                  <a:schemeClr val="bg1">
                    <a:lumMod val="50000"/>
                    <a:alpha val="49000"/>
                  </a:schemeClr>
                </a:solidFill>
              </a:rPr>
              <a:t>	?query=</a:t>
            </a:r>
            <a:r>
              <a:rPr lang="en-US" sz="3200" dirty="0" err="1" smtClean="0">
                <a:solidFill>
                  <a:schemeClr val="bg1">
                    <a:lumMod val="50000"/>
                    <a:alpha val="49000"/>
                  </a:schemeClr>
                </a:solidFill>
              </a:rPr>
              <a:t>pizza&amp;</a:t>
            </a:r>
            <a:r>
              <a:rPr lang="en-US" sz="3200" b="1" dirty="0" err="1" smtClean="0"/>
              <a:t>near</a:t>
            </a:r>
            <a:r>
              <a:rPr lang="en-US" sz="3200" b="1" dirty="0" smtClean="0"/>
              <a:t>=</a:t>
            </a:r>
            <a:r>
              <a:rPr lang="en-US" sz="3200" b="1" dirty="0" err="1" smtClean="0"/>
              <a:t>nyc</a:t>
            </a:r>
            <a:endParaRPr lang="en-US" sz="3200" b="1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</a:t>
            </a:r>
            <a:r>
              <a:rPr lang="en-US" dirty="0" err="1" smtClean="0"/>
              <a:t>twofishes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2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in our API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78042"/>
            <a:ext cx="4417181" cy="4525963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https://foursquare.com/v2/geo/geocode?query=</a:t>
            </a:r>
            <a:r>
              <a:rPr lang="en-US" dirty="0" err="1" smtClean="0"/>
              <a:t>nyc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Limited release while we tweak the API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Email blackmad@foursquare.com for access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4" name="Content Placeholder 4" descr="Screen shot 2012-04-01 at 8.29.14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9076" r="-28431" b="15097"/>
          <a:stretch>
            <a:fillRect/>
          </a:stretch>
        </p:blipFill>
        <p:spPr>
          <a:xfrm>
            <a:off x="1013570" y="1415143"/>
            <a:ext cx="7719166" cy="4729238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 algn="ctr"/>
            <a:r>
              <a:rPr lang="en-US" dirty="0" smtClean="0"/>
              <a:t>http://</a:t>
            </a:r>
            <a:r>
              <a:rPr lang="en-US" dirty="0" err="1" smtClean="0"/>
              <a:t>github.com/foursquare/twofishes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5" name="Picture 4" descr="Screen shot 2012-04-01 at 12.03.17 PM.png"/>
          <p:cNvPicPr>
            <a:picLocks noChangeAspect="1"/>
          </p:cNvPicPr>
          <p:nvPr/>
        </p:nvPicPr>
        <p:blipFill>
          <a:blip r:embed="rId2"/>
          <a:srcRect b="25823"/>
          <a:stretch>
            <a:fillRect/>
          </a:stretch>
        </p:blipFill>
        <p:spPr>
          <a:xfrm>
            <a:off x="0" y="1168400"/>
            <a:ext cx="9144000" cy="44075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Hours @ 4</a:t>
            </a:r>
            <a:r>
              <a:rPr lang="en-US" smtClean="0"/>
              <a:t>:</a:t>
            </a:r>
            <a:r>
              <a:rPr lang="en-US" smtClean="0"/>
              <a:t>15 (now!)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2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92325"/>
            <a:ext cx="7772400" cy="211681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blackmad@foursquare.com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foursquare.com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94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http://</a:t>
            </a:r>
            <a:r>
              <a:rPr lang="en-US" dirty="0" err="1" smtClean="0"/>
              <a:t>geonames.org</a:t>
            </a:r>
            <a:r>
              <a:rPr lang="en-US" dirty="0" smtClean="0"/>
              <a:t>/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http://code.flickr.com/blog/2011/01/08/flickr-shapefiles-public-dataset-2-0/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5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oked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88" y="423332"/>
            <a:ext cx="4181930" cy="5575906"/>
          </a:xfrm>
          <a:prstGeom prst="rect">
            <a:avLst/>
          </a:prstGeom>
        </p:spPr>
      </p:pic>
      <p:pic>
        <p:nvPicPr>
          <p:cNvPr id="12" name="Picture 11" descr="raw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8" y="423332"/>
            <a:ext cx="4181930" cy="557590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05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coarse </a:t>
            </a:r>
            <a:r>
              <a:rPr lang="en-US" dirty="0" err="1" smtClean="0"/>
              <a:t>geocoder</a:t>
            </a:r>
            <a:r>
              <a:rPr lang="en-US" dirty="0" smtClean="0"/>
              <a:t> from Foursquare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City/neighborhood/POI level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In-memory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Fast?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Splitting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pizza new </a:t>
            </a:r>
            <a:r>
              <a:rPr lang="en-US" dirty="0" err="1" smtClean="0"/>
              <a:t>york</a:t>
            </a:r>
            <a:r>
              <a:rPr lang="en-US" dirty="0" smtClean="0"/>
              <a:t> -&gt; pizza near [40.74,-74]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5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open data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2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54951"/>
            <a:ext cx="5227562" cy="731686"/>
          </a:xfrm>
        </p:spPr>
        <p:txBody>
          <a:bodyPr/>
          <a:lstStyle/>
          <a:p>
            <a:pPr marL="457200" indent="-457200"/>
            <a:r>
              <a:rPr lang="en-US" dirty="0" smtClean="0"/>
              <a:t>CC-BY (Attribution)</a:t>
            </a:r>
            <a:endParaRPr lang="en-US" dirty="0"/>
          </a:p>
        </p:txBody>
      </p:sp>
      <p:pic>
        <p:nvPicPr>
          <p:cNvPr id="6" name="Picture 5" descr="800px-GeonamesDens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635"/>
            <a:ext cx="9144000" cy="387477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Flickr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4981" y="5454951"/>
            <a:ext cx="4242068" cy="731686"/>
          </a:xfrm>
        </p:spPr>
        <p:txBody>
          <a:bodyPr/>
          <a:lstStyle/>
          <a:p>
            <a:pPr marL="457200" indent="-457200"/>
            <a:r>
              <a:rPr lang="en-US" dirty="0" smtClean="0"/>
              <a:t>Public Domain</a:t>
            </a:r>
            <a:endParaRPr lang="en-US" dirty="0"/>
          </a:p>
        </p:txBody>
      </p:sp>
      <p:pic>
        <p:nvPicPr>
          <p:cNvPr id="5" name="Picture 4" descr="flickrshapef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81" y="1168400"/>
            <a:ext cx="4242068" cy="406674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Foursquare &lt;3 OSM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0095"/>
            <a:ext cx="9144000" cy="731686"/>
          </a:xfrm>
        </p:spPr>
        <p:txBody>
          <a:bodyPr/>
          <a:lstStyle/>
          <a:p>
            <a:pPr marL="457200" indent="-457200" algn="ctr"/>
            <a:r>
              <a:rPr lang="en-US" dirty="0" smtClean="0"/>
              <a:t>coming soon.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2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501</Words>
  <Application>Microsoft Macintosh PowerPoint</Application>
  <PresentationFormat>On-screen Show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What are twofishes?</vt:lpstr>
      <vt:lpstr>Slide 3</vt:lpstr>
      <vt:lpstr>A coarse geocoder from Foursquare</vt:lpstr>
      <vt:lpstr>Based on open data</vt:lpstr>
      <vt:lpstr>Geonames</vt:lpstr>
      <vt:lpstr>Flickr</vt:lpstr>
      <vt:lpstr>Foursquare &lt;3 OSM</vt:lpstr>
      <vt:lpstr>Algorithm</vt:lpstr>
      <vt:lpstr>Recursive Descent Parse Tree</vt:lpstr>
      <vt:lpstr>Slide 11</vt:lpstr>
      <vt:lpstr>Slide 12</vt:lpstr>
      <vt:lpstr>Slide 13</vt:lpstr>
      <vt:lpstr>Slide 14</vt:lpstr>
      <vt:lpstr>Slide 15</vt:lpstr>
      <vt:lpstr>Done!</vt:lpstr>
      <vt:lpstr>Postal Codes = Hack</vt:lpstr>
      <vt:lpstr>Launching Thursday!</vt:lpstr>
      <vt:lpstr>In our API</vt:lpstr>
      <vt:lpstr>Hosted in our API</vt:lpstr>
      <vt:lpstr>Open Sourced</vt:lpstr>
      <vt:lpstr>Office Hours @ 4:15 (now!)</vt:lpstr>
      <vt:lpstr>Thank You  blackmad@foursquare.com foursquare.com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 Sheibley</dc:creator>
  <cp:lastModifiedBy>David Blackman</cp:lastModifiedBy>
  <cp:revision>35</cp:revision>
  <dcterms:created xsi:type="dcterms:W3CDTF">2012-04-02T15:10:58Z</dcterms:created>
  <dcterms:modified xsi:type="dcterms:W3CDTF">2012-04-03T15:05:21Z</dcterms:modified>
</cp:coreProperties>
</file>